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268" r:id="rId2"/>
    <p:sldId id="259" r:id="rId3"/>
    <p:sldId id="258" r:id="rId4"/>
    <p:sldId id="261" r:id="rId5"/>
    <p:sldId id="257" r:id="rId6"/>
    <p:sldId id="267" r:id="rId7"/>
  </p:sldIdLst>
  <p:sldSz cx="18288000" cy="10287000"/>
  <p:notesSz cx="6858000" cy="9144000"/>
  <p:embeddedFontLst>
    <p:embeddedFont>
      <p:font typeface="Archivo Black" panose="020B0604020202020204" charset="0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HK Grotesk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140" y="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F731F-39EA-4ED1-81CD-8A87C5E5914B}" type="datetimeFigureOut">
              <a:rPr lang="es-ES" smtClean="0"/>
              <a:t>10/06/2025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E31AD-5520-4539-A2E7-FA219DC650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7907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E31AD-5520-4539-A2E7-FA219DC650CD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5786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master.bioconductor.org/packages/release/workflows/html/rnaseqGene.html" TargetMode="External"/><Relationship Id="rId3" Type="http://schemas.openxmlformats.org/officeDocument/2006/relationships/image" Target="../media/image7.jpg"/><Relationship Id="rId7" Type="http://schemas.openxmlformats.org/officeDocument/2006/relationships/hyperlink" Target="https://bioconductor.or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-graph-gallery.com/ggplot2-package.html" TargetMode="External"/><Relationship Id="rId5" Type="http://schemas.openxmlformats.org/officeDocument/2006/relationships/hyperlink" Target="https://cran.r-project.org/doc/contrib/R-intro-1.1.0-espanol.1.pdf" TargetMode="External"/><Relationship Id="rId4" Type="http://schemas.openxmlformats.org/officeDocument/2006/relationships/hyperlink" Target="https://raw.githubusercontent.com/rstudio/cheatsheets/main/translations/spanish/rstudio-ide_es.pd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50000">
              <a:srgbClr val="082D2F">
                <a:alpha val="100000"/>
              </a:srgbClr>
            </a:gs>
            <a:gs pos="100000">
              <a:srgbClr val="28949C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02107" y="2167526"/>
            <a:ext cx="7683785" cy="5951947"/>
          </a:xfrm>
          <a:custGeom>
            <a:avLst/>
            <a:gdLst/>
            <a:ahLst/>
            <a:cxnLst/>
            <a:rect l="l" t="t" r="r" b="b"/>
            <a:pathLst>
              <a:path w="7683785" h="5951947">
                <a:moveTo>
                  <a:pt x="0" y="0"/>
                </a:moveTo>
                <a:lnTo>
                  <a:pt x="7683786" y="0"/>
                </a:lnTo>
                <a:lnTo>
                  <a:pt x="7683786" y="5951948"/>
                </a:lnTo>
                <a:lnTo>
                  <a:pt x="0" y="59519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3000"/>
            </a:blip>
            <a:stretch>
              <a:fillRect b="-30788"/>
            </a:stretch>
          </a:blipFill>
        </p:spPr>
      </p:sp>
      <p:grpSp>
        <p:nvGrpSpPr>
          <p:cNvPr id="3" name="Group 3"/>
          <p:cNvGrpSpPr/>
          <p:nvPr/>
        </p:nvGrpSpPr>
        <p:grpSpPr>
          <a:xfrm rot="-10800000">
            <a:off x="11348756" y="2426287"/>
            <a:ext cx="2711833" cy="197291"/>
            <a:chOff x="0" y="0"/>
            <a:chExt cx="952142" cy="692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52142" cy="69270"/>
            </a:xfrm>
            <a:custGeom>
              <a:avLst/>
              <a:gdLst/>
              <a:ahLst/>
              <a:cxnLst/>
              <a:rect l="l" t="t" r="r" b="b"/>
              <a:pathLst>
                <a:path w="952142" h="69270">
                  <a:moveTo>
                    <a:pt x="34635" y="0"/>
                  </a:moveTo>
                  <a:lnTo>
                    <a:pt x="917507" y="0"/>
                  </a:lnTo>
                  <a:cubicBezTo>
                    <a:pt x="926692" y="0"/>
                    <a:pt x="935502" y="3649"/>
                    <a:pt x="941997" y="10144"/>
                  </a:cubicBezTo>
                  <a:cubicBezTo>
                    <a:pt x="948493" y="16640"/>
                    <a:pt x="952142" y="25449"/>
                    <a:pt x="952142" y="34635"/>
                  </a:cubicBezTo>
                  <a:lnTo>
                    <a:pt x="952142" y="34635"/>
                  </a:lnTo>
                  <a:cubicBezTo>
                    <a:pt x="952142" y="43821"/>
                    <a:pt x="948493" y="52631"/>
                    <a:pt x="941997" y="59126"/>
                  </a:cubicBezTo>
                  <a:cubicBezTo>
                    <a:pt x="935502" y="65621"/>
                    <a:pt x="926692" y="69270"/>
                    <a:pt x="917507" y="69270"/>
                  </a:cubicBezTo>
                  <a:lnTo>
                    <a:pt x="34635" y="69270"/>
                  </a:lnTo>
                  <a:cubicBezTo>
                    <a:pt x="25449" y="69270"/>
                    <a:pt x="16640" y="65621"/>
                    <a:pt x="10144" y="59126"/>
                  </a:cubicBezTo>
                  <a:cubicBezTo>
                    <a:pt x="3649" y="52631"/>
                    <a:pt x="0" y="43821"/>
                    <a:pt x="0" y="34635"/>
                  </a:cubicBezTo>
                  <a:lnTo>
                    <a:pt x="0" y="34635"/>
                  </a:lnTo>
                  <a:cubicBezTo>
                    <a:pt x="0" y="25449"/>
                    <a:pt x="3649" y="16640"/>
                    <a:pt x="10144" y="10144"/>
                  </a:cubicBezTo>
                  <a:cubicBezTo>
                    <a:pt x="16640" y="3649"/>
                    <a:pt x="25449" y="0"/>
                    <a:pt x="3463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952142" cy="126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44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10388194" y="1971777"/>
            <a:ext cx="2711833" cy="197291"/>
            <a:chOff x="0" y="0"/>
            <a:chExt cx="952142" cy="6927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52142" cy="69270"/>
            </a:xfrm>
            <a:custGeom>
              <a:avLst/>
              <a:gdLst/>
              <a:ahLst/>
              <a:cxnLst/>
              <a:rect l="l" t="t" r="r" b="b"/>
              <a:pathLst>
                <a:path w="952142" h="69270">
                  <a:moveTo>
                    <a:pt x="34635" y="0"/>
                  </a:moveTo>
                  <a:lnTo>
                    <a:pt x="917507" y="0"/>
                  </a:lnTo>
                  <a:cubicBezTo>
                    <a:pt x="926692" y="0"/>
                    <a:pt x="935502" y="3649"/>
                    <a:pt x="941997" y="10144"/>
                  </a:cubicBezTo>
                  <a:cubicBezTo>
                    <a:pt x="948493" y="16640"/>
                    <a:pt x="952142" y="25449"/>
                    <a:pt x="952142" y="34635"/>
                  </a:cubicBezTo>
                  <a:lnTo>
                    <a:pt x="952142" y="34635"/>
                  </a:lnTo>
                  <a:cubicBezTo>
                    <a:pt x="952142" y="43821"/>
                    <a:pt x="948493" y="52631"/>
                    <a:pt x="941997" y="59126"/>
                  </a:cubicBezTo>
                  <a:cubicBezTo>
                    <a:pt x="935502" y="65621"/>
                    <a:pt x="926692" y="69270"/>
                    <a:pt x="917507" y="69270"/>
                  </a:cubicBezTo>
                  <a:lnTo>
                    <a:pt x="34635" y="69270"/>
                  </a:lnTo>
                  <a:cubicBezTo>
                    <a:pt x="25449" y="69270"/>
                    <a:pt x="16640" y="65621"/>
                    <a:pt x="10144" y="59126"/>
                  </a:cubicBezTo>
                  <a:cubicBezTo>
                    <a:pt x="3649" y="52631"/>
                    <a:pt x="0" y="43821"/>
                    <a:pt x="0" y="34635"/>
                  </a:cubicBezTo>
                  <a:lnTo>
                    <a:pt x="0" y="34635"/>
                  </a:lnTo>
                  <a:cubicBezTo>
                    <a:pt x="0" y="25449"/>
                    <a:pt x="3649" y="16640"/>
                    <a:pt x="10144" y="10144"/>
                  </a:cubicBezTo>
                  <a:cubicBezTo>
                    <a:pt x="16640" y="3649"/>
                    <a:pt x="25449" y="0"/>
                    <a:pt x="3463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952142" cy="126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44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248305" y="7673612"/>
            <a:ext cx="2669433" cy="194207"/>
            <a:chOff x="0" y="0"/>
            <a:chExt cx="952142" cy="6927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52142" cy="69270"/>
            </a:xfrm>
            <a:custGeom>
              <a:avLst/>
              <a:gdLst/>
              <a:ahLst/>
              <a:cxnLst/>
              <a:rect l="l" t="t" r="r" b="b"/>
              <a:pathLst>
                <a:path w="952142" h="69270">
                  <a:moveTo>
                    <a:pt x="34635" y="0"/>
                  </a:moveTo>
                  <a:lnTo>
                    <a:pt x="917507" y="0"/>
                  </a:lnTo>
                  <a:cubicBezTo>
                    <a:pt x="926692" y="0"/>
                    <a:pt x="935502" y="3649"/>
                    <a:pt x="941997" y="10144"/>
                  </a:cubicBezTo>
                  <a:cubicBezTo>
                    <a:pt x="948493" y="16640"/>
                    <a:pt x="952142" y="25449"/>
                    <a:pt x="952142" y="34635"/>
                  </a:cubicBezTo>
                  <a:lnTo>
                    <a:pt x="952142" y="34635"/>
                  </a:lnTo>
                  <a:cubicBezTo>
                    <a:pt x="952142" y="43821"/>
                    <a:pt x="948493" y="52631"/>
                    <a:pt x="941997" y="59126"/>
                  </a:cubicBezTo>
                  <a:cubicBezTo>
                    <a:pt x="935502" y="65621"/>
                    <a:pt x="926692" y="69270"/>
                    <a:pt x="917507" y="69270"/>
                  </a:cubicBezTo>
                  <a:lnTo>
                    <a:pt x="34635" y="69270"/>
                  </a:lnTo>
                  <a:cubicBezTo>
                    <a:pt x="25449" y="69270"/>
                    <a:pt x="16640" y="65621"/>
                    <a:pt x="10144" y="59126"/>
                  </a:cubicBezTo>
                  <a:cubicBezTo>
                    <a:pt x="3649" y="52631"/>
                    <a:pt x="0" y="43821"/>
                    <a:pt x="0" y="34635"/>
                  </a:cubicBezTo>
                  <a:lnTo>
                    <a:pt x="0" y="34635"/>
                  </a:lnTo>
                  <a:cubicBezTo>
                    <a:pt x="0" y="25449"/>
                    <a:pt x="3649" y="16640"/>
                    <a:pt x="10144" y="10144"/>
                  </a:cubicBezTo>
                  <a:cubicBezTo>
                    <a:pt x="16640" y="3649"/>
                    <a:pt x="25449" y="0"/>
                    <a:pt x="3463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952142" cy="126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44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193848" y="8121016"/>
            <a:ext cx="2669433" cy="194207"/>
            <a:chOff x="0" y="0"/>
            <a:chExt cx="952142" cy="692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52142" cy="69270"/>
            </a:xfrm>
            <a:custGeom>
              <a:avLst/>
              <a:gdLst/>
              <a:ahLst/>
              <a:cxnLst/>
              <a:rect l="l" t="t" r="r" b="b"/>
              <a:pathLst>
                <a:path w="952142" h="69270">
                  <a:moveTo>
                    <a:pt x="34635" y="0"/>
                  </a:moveTo>
                  <a:lnTo>
                    <a:pt x="917507" y="0"/>
                  </a:lnTo>
                  <a:cubicBezTo>
                    <a:pt x="926692" y="0"/>
                    <a:pt x="935502" y="3649"/>
                    <a:pt x="941997" y="10144"/>
                  </a:cubicBezTo>
                  <a:cubicBezTo>
                    <a:pt x="948493" y="16640"/>
                    <a:pt x="952142" y="25449"/>
                    <a:pt x="952142" y="34635"/>
                  </a:cubicBezTo>
                  <a:lnTo>
                    <a:pt x="952142" y="34635"/>
                  </a:lnTo>
                  <a:cubicBezTo>
                    <a:pt x="952142" y="43821"/>
                    <a:pt x="948493" y="52631"/>
                    <a:pt x="941997" y="59126"/>
                  </a:cubicBezTo>
                  <a:cubicBezTo>
                    <a:pt x="935502" y="65621"/>
                    <a:pt x="926692" y="69270"/>
                    <a:pt x="917507" y="69270"/>
                  </a:cubicBezTo>
                  <a:lnTo>
                    <a:pt x="34635" y="69270"/>
                  </a:lnTo>
                  <a:cubicBezTo>
                    <a:pt x="25449" y="69270"/>
                    <a:pt x="16640" y="65621"/>
                    <a:pt x="10144" y="59126"/>
                  </a:cubicBezTo>
                  <a:cubicBezTo>
                    <a:pt x="3649" y="52631"/>
                    <a:pt x="0" y="43821"/>
                    <a:pt x="0" y="34635"/>
                  </a:cubicBezTo>
                  <a:lnTo>
                    <a:pt x="0" y="34635"/>
                  </a:lnTo>
                  <a:cubicBezTo>
                    <a:pt x="0" y="25449"/>
                    <a:pt x="3649" y="16640"/>
                    <a:pt x="10144" y="10144"/>
                  </a:cubicBezTo>
                  <a:cubicBezTo>
                    <a:pt x="16640" y="3649"/>
                    <a:pt x="25449" y="0"/>
                    <a:pt x="3463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952142" cy="126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44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80274" y="4373556"/>
            <a:ext cx="16127451" cy="1741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664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2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chivo Black"/>
                <a:ea typeface="+mn-ea"/>
                <a:cs typeface="+mn-cs"/>
              </a:rPr>
              <a:t>R DESDE CERO PARA ANÁLISIS DE DATOS BIOLÓGICOS</a:t>
            </a:r>
            <a:endParaRPr kumimoji="0" lang="en-US" sz="7298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chivo Black"/>
              <a:ea typeface="+mn-ea"/>
              <a:cs typeface="+mn-cs"/>
              <a:sym typeface="Archivo Black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040118" y="5944144"/>
            <a:ext cx="8207765" cy="589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chivo Black"/>
                <a:ea typeface="Archivo Black"/>
                <a:cs typeface="Archivo Black"/>
                <a:sym typeface="Archivo Black"/>
              </a:rPr>
              <a:t>BIOINFORMATICS SKILLS HUB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348C82-0749-48FC-B438-E58F1AB2069E}"/>
              </a:ext>
            </a:extLst>
          </p:cNvPr>
          <p:cNvSpPr txBox="1"/>
          <p:nvPr/>
        </p:nvSpPr>
        <p:spPr>
          <a:xfrm>
            <a:off x="304800" y="9546203"/>
            <a:ext cx="8207765" cy="561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Eva Sacristán </a:t>
            </a:r>
            <a:r>
              <a:rPr lang="en-US" sz="2800" dirty="0" err="1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Horcajada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028682" cy="10287000"/>
            <a:chOff x="0" y="0"/>
            <a:chExt cx="2114550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14550" cy="2709333"/>
            </a:xfrm>
            <a:custGeom>
              <a:avLst/>
              <a:gdLst/>
              <a:ahLst/>
              <a:cxnLst/>
              <a:rect l="l" t="t" r="r" b="b"/>
              <a:pathLst>
                <a:path w="2114550" h="2709333">
                  <a:moveTo>
                    <a:pt x="0" y="0"/>
                  </a:moveTo>
                  <a:lnTo>
                    <a:pt x="2114550" y="0"/>
                  </a:lnTo>
                  <a:lnTo>
                    <a:pt x="2114550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114550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4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761915" y="4856500"/>
            <a:ext cx="6642274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1761915" y="7514234"/>
            <a:ext cx="6642274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1761915" y="3668323"/>
            <a:ext cx="900317" cy="503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8"/>
              </a:lnSpc>
            </a:pPr>
            <a:r>
              <a:rPr lang="en-US" sz="3467" dirty="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61915" y="5259257"/>
            <a:ext cx="900317" cy="503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8"/>
              </a:lnSpc>
            </a:pPr>
            <a:r>
              <a:rPr lang="en-US" sz="3467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62232" y="3668323"/>
            <a:ext cx="2873427" cy="351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5"/>
              </a:lnSpc>
            </a:pPr>
            <a:r>
              <a:rPr lang="en-US" sz="2376" dirty="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INTRODUCCIÓN A 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62232" y="5259257"/>
            <a:ext cx="3738568" cy="10435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85"/>
              </a:lnSpc>
            </a:pPr>
            <a:r>
              <a:rPr lang="en-US" sz="2376" dirty="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IMPORTACIÓN, MANIPULACIÓN Y VISUALIZACIÓN DE DATOS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684297" y="3020643"/>
            <a:ext cx="3592301" cy="1444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lvl="0" indent="-28575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Presentación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de R</a:t>
            </a:r>
          </a:p>
          <a:p>
            <a:pPr marL="285750" lvl="0" indent="-28575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Presentación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de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Rstudio</a:t>
            </a:r>
            <a:endParaRPr lang="en-US" sz="1598" spc="-7" dirty="0">
              <a:solidFill>
                <a:srgbClr val="343434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marL="285750" lvl="0" indent="-28575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Instalación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de R</a:t>
            </a:r>
          </a:p>
          <a:p>
            <a:pPr marL="285750" lvl="0" indent="-28575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Fundamentos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de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programación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en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996619"/>
            <a:ext cx="8115300" cy="146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2"/>
              </a:lnSpc>
            </a:pPr>
            <a:r>
              <a:rPr lang="en-US" sz="5081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QUE VAMOS A APRENDER </a:t>
            </a:r>
          </a:p>
        </p:txBody>
      </p:sp>
      <p:sp>
        <p:nvSpPr>
          <p:cNvPr id="14" name="AutoShape 14"/>
          <p:cNvSpPr/>
          <p:nvPr/>
        </p:nvSpPr>
        <p:spPr>
          <a:xfrm>
            <a:off x="8028682" y="4856500"/>
            <a:ext cx="8466705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>
            <a:off x="8030862" y="7514234"/>
            <a:ext cx="8464525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6" name="Group 16"/>
          <p:cNvGrpSpPr/>
          <p:nvPr/>
        </p:nvGrpSpPr>
        <p:grpSpPr>
          <a:xfrm>
            <a:off x="16495387" y="4669215"/>
            <a:ext cx="1411613" cy="338418"/>
            <a:chOff x="0" y="0"/>
            <a:chExt cx="465702" cy="11164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65702" cy="111647"/>
            </a:xfrm>
            <a:custGeom>
              <a:avLst/>
              <a:gdLst/>
              <a:ahLst/>
              <a:cxnLst/>
              <a:rect l="l" t="t" r="r" b="b"/>
              <a:pathLst>
                <a:path w="465702" h="111647">
                  <a:moveTo>
                    <a:pt x="55823" y="0"/>
                  </a:moveTo>
                  <a:lnTo>
                    <a:pt x="409879" y="0"/>
                  </a:lnTo>
                  <a:cubicBezTo>
                    <a:pt x="440709" y="0"/>
                    <a:pt x="465702" y="24993"/>
                    <a:pt x="465702" y="55823"/>
                  </a:cubicBezTo>
                  <a:lnTo>
                    <a:pt x="465702" y="55823"/>
                  </a:lnTo>
                  <a:cubicBezTo>
                    <a:pt x="465702" y="70629"/>
                    <a:pt x="459821" y="84828"/>
                    <a:pt x="449352" y="95296"/>
                  </a:cubicBezTo>
                  <a:cubicBezTo>
                    <a:pt x="438883" y="105765"/>
                    <a:pt x="424684" y="111647"/>
                    <a:pt x="409879" y="111647"/>
                  </a:cubicBezTo>
                  <a:lnTo>
                    <a:pt x="55823" y="111647"/>
                  </a:lnTo>
                  <a:cubicBezTo>
                    <a:pt x="24993" y="111647"/>
                    <a:pt x="0" y="86654"/>
                    <a:pt x="0" y="55823"/>
                  </a:cubicBezTo>
                  <a:lnTo>
                    <a:pt x="0" y="55823"/>
                  </a:lnTo>
                  <a:cubicBezTo>
                    <a:pt x="0" y="24993"/>
                    <a:pt x="24993" y="0"/>
                    <a:pt x="5582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1F4E4F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465702" cy="1687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47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6495387" y="7326949"/>
            <a:ext cx="1411613" cy="338418"/>
            <a:chOff x="0" y="0"/>
            <a:chExt cx="465702" cy="11164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65702" cy="111647"/>
            </a:xfrm>
            <a:custGeom>
              <a:avLst/>
              <a:gdLst/>
              <a:ahLst/>
              <a:cxnLst/>
              <a:rect l="l" t="t" r="r" b="b"/>
              <a:pathLst>
                <a:path w="465702" h="111647">
                  <a:moveTo>
                    <a:pt x="55823" y="0"/>
                  </a:moveTo>
                  <a:lnTo>
                    <a:pt x="409879" y="0"/>
                  </a:lnTo>
                  <a:cubicBezTo>
                    <a:pt x="440709" y="0"/>
                    <a:pt x="465702" y="24993"/>
                    <a:pt x="465702" y="55823"/>
                  </a:cubicBezTo>
                  <a:lnTo>
                    <a:pt x="465702" y="55823"/>
                  </a:lnTo>
                  <a:cubicBezTo>
                    <a:pt x="465702" y="70629"/>
                    <a:pt x="459821" y="84828"/>
                    <a:pt x="449352" y="95296"/>
                  </a:cubicBezTo>
                  <a:cubicBezTo>
                    <a:pt x="438883" y="105765"/>
                    <a:pt x="424684" y="111647"/>
                    <a:pt x="409879" y="111647"/>
                  </a:cubicBezTo>
                  <a:lnTo>
                    <a:pt x="55823" y="111647"/>
                  </a:lnTo>
                  <a:cubicBezTo>
                    <a:pt x="24993" y="111647"/>
                    <a:pt x="0" y="86654"/>
                    <a:pt x="0" y="55823"/>
                  </a:cubicBezTo>
                  <a:lnTo>
                    <a:pt x="0" y="55823"/>
                  </a:lnTo>
                  <a:cubicBezTo>
                    <a:pt x="0" y="24993"/>
                    <a:pt x="24993" y="0"/>
                    <a:pt x="5582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1F4E4F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465702" cy="1687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47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761915" y="7916991"/>
            <a:ext cx="900317" cy="503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8"/>
              </a:lnSpc>
            </a:pPr>
            <a:r>
              <a:rPr lang="en-US" sz="3467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662232" y="7916991"/>
            <a:ext cx="4271968" cy="697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85"/>
              </a:lnSpc>
            </a:pPr>
            <a:r>
              <a:rPr lang="es-ES" sz="2376" dirty="0">
                <a:solidFill>
                  <a:srgbClr val="FFFFFF"/>
                </a:solidFill>
                <a:latin typeface="HK Grotesk"/>
              </a:rPr>
              <a:t>PROYECTOS Y GENERACIÓN DE INFORMES</a:t>
            </a:r>
            <a:endParaRPr lang="en-US" sz="2376" dirty="0">
              <a:solidFill>
                <a:srgbClr val="FFFFFF"/>
              </a:solidFill>
              <a:latin typeface="HK Grotesk"/>
              <a:sym typeface="HK Grotesk"/>
            </a:endParaRPr>
          </a:p>
        </p:txBody>
      </p:sp>
      <p:sp>
        <p:nvSpPr>
          <p:cNvPr id="33" name="Freeform 33"/>
          <p:cNvSpPr/>
          <p:nvPr/>
        </p:nvSpPr>
        <p:spPr>
          <a:xfrm>
            <a:off x="465682" y="8620680"/>
            <a:ext cx="1496547" cy="1123075"/>
          </a:xfrm>
          <a:custGeom>
            <a:avLst/>
            <a:gdLst/>
            <a:ahLst/>
            <a:cxnLst/>
            <a:rect l="l" t="t" r="r" b="b"/>
            <a:pathLst>
              <a:path w="1496547" h="1123075">
                <a:moveTo>
                  <a:pt x="0" y="0"/>
                </a:moveTo>
                <a:lnTo>
                  <a:pt x="1496547" y="0"/>
                </a:lnTo>
                <a:lnTo>
                  <a:pt x="1496547" y="1123075"/>
                </a:lnTo>
                <a:lnTo>
                  <a:pt x="0" y="11230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5000"/>
            </a:stretch>
          </a:blipFill>
        </p:spPr>
      </p:sp>
      <p:grpSp>
        <p:nvGrpSpPr>
          <p:cNvPr id="34" name="Group 2">
            <a:extLst>
              <a:ext uri="{FF2B5EF4-FFF2-40B4-BE49-F238E27FC236}">
                <a16:creationId xmlns:a16="http://schemas.microsoft.com/office/drawing/2014/main" id="{2A9D0074-BDCE-4E3A-BB48-E1447983D9B6}"/>
              </a:ext>
            </a:extLst>
          </p:cNvPr>
          <p:cNvGrpSpPr/>
          <p:nvPr/>
        </p:nvGrpSpPr>
        <p:grpSpPr>
          <a:xfrm>
            <a:off x="8597480" y="1987315"/>
            <a:ext cx="3564000" cy="701972"/>
            <a:chOff x="0" y="0"/>
            <a:chExt cx="1091610" cy="238254"/>
          </a:xfrm>
        </p:grpSpPr>
        <p:sp>
          <p:nvSpPr>
            <p:cNvPr id="35" name="Freeform 3">
              <a:extLst>
                <a:ext uri="{FF2B5EF4-FFF2-40B4-BE49-F238E27FC236}">
                  <a16:creationId xmlns:a16="http://schemas.microsoft.com/office/drawing/2014/main" id="{FFA31882-D00D-4317-A8D1-487CF85B6AC3}"/>
                </a:ext>
              </a:extLst>
            </p:cNvPr>
            <p:cNvSpPr/>
            <p:nvPr/>
          </p:nvSpPr>
          <p:spPr>
            <a:xfrm>
              <a:off x="0" y="0"/>
              <a:ext cx="1091610" cy="238254"/>
            </a:xfrm>
            <a:custGeom>
              <a:avLst/>
              <a:gdLst/>
              <a:ahLst/>
              <a:cxnLst/>
              <a:rect l="l" t="t" r="r" b="b"/>
              <a:pathLst>
                <a:path w="1091610" h="238254">
                  <a:moveTo>
                    <a:pt x="21664" y="0"/>
                  </a:moveTo>
                  <a:lnTo>
                    <a:pt x="1069945" y="0"/>
                  </a:lnTo>
                  <a:cubicBezTo>
                    <a:pt x="1081910" y="0"/>
                    <a:pt x="1091610" y="9699"/>
                    <a:pt x="1091610" y="21664"/>
                  </a:cubicBezTo>
                  <a:lnTo>
                    <a:pt x="1091610" y="216590"/>
                  </a:lnTo>
                  <a:cubicBezTo>
                    <a:pt x="1091610" y="228555"/>
                    <a:pt x="1081910" y="238254"/>
                    <a:pt x="1069945" y="238254"/>
                  </a:cubicBezTo>
                  <a:lnTo>
                    <a:pt x="21664" y="238254"/>
                  </a:lnTo>
                  <a:cubicBezTo>
                    <a:pt x="9699" y="238254"/>
                    <a:pt x="0" y="228555"/>
                    <a:pt x="0" y="216590"/>
                  </a:cubicBezTo>
                  <a:lnTo>
                    <a:pt x="0" y="21664"/>
                  </a:lnTo>
                  <a:cubicBezTo>
                    <a:pt x="0" y="9699"/>
                    <a:pt x="9699" y="0"/>
                    <a:pt x="2166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1F4E4F">
                    <a:alpha val="100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pPr algn="ctr"/>
              <a:r>
                <a:rPr lang="es-ES" sz="1910" dirty="0">
                  <a:solidFill>
                    <a:srgbClr val="FFFFFF"/>
                  </a:solidFill>
                  <a:latin typeface="Archivo Black"/>
                </a:rPr>
                <a:t>CONTENIDOS</a:t>
              </a:r>
            </a:p>
          </p:txBody>
        </p:sp>
        <p:sp>
          <p:nvSpPr>
            <p:cNvPr id="36" name="TextBox 4">
              <a:extLst>
                <a:ext uri="{FF2B5EF4-FFF2-40B4-BE49-F238E27FC236}">
                  <a16:creationId xmlns:a16="http://schemas.microsoft.com/office/drawing/2014/main" id="{50F972AB-7F03-4C8F-896E-5D7D0A1E78E5}"/>
                </a:ext>
              </a:extLst>
            </p:cNvPr>
            <p:cNvSpPr txBox="1"/>
            <p:nvPr/>
          </p:nvSpPr>
          <p:spPr>
            <a:xfrm>
              <a:off x="0" y="-57150"/>
              <a:ext cx="1091610" cy="29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47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" name="Group 2">
            <a:extLst>
              <a:ext uri="{FF2B5EF4-FFF2-40B4-BE49-F238E27FC236}">
                <a16:creationId xmlns:a16="http://schemas.microsoft.com/office/drawing/2014/main" id="{AE1B32B9-2895-4876-ABDA-7FF7CC751A69}"/>
              </a:ext>
            </a:extLst>
          </p:cNvPr>
          <p:cNvGrpSpPr/>
          <p:nvPr/>
        </p:nvGrpSpPr>
        <p:grpSpPr>
          <a:xfrm>
            <a:off x="13166773" y="1832033"/>
            <a:ext cx="3564001" cy="870354"/>
            <a:chOff x="0" y="-57150"/>
            <a:chExt cx="1209647" cy="295404"/>
          </a:xfrm>
        </p:grpSpPr>
        <p:sp>
          <p:nvSpPr>
            <p:cNvPr id="38" name="Freeform 3">
              <a:extLst>
                <a:ext uri="{FF2B5EF4-FFF2-40B4-BE49-F238E27FC236}">
                  <a16:creationId xmlns:a16="http://schemas.microsoft.com/office/drawing/2014/main" id="{7FFA9472-95D8-4D0E-833A-307EFD5FC122}"/>
                </a:ext>
              </a:extLst>
            </p:cNvPr>
            <p:cNvSpPr/>
            <p:nvPr/>
          </p:nvSpPr>
          <p:spPr>
            <a:xfrm>
              <a:off x="0" y="0"/>
              <a:ext cx="1209647" cy="238254"/>
            </a:xfrm>
            <a:custGeom>
              <a:avLst/>
              <a:gdLst/>
              <a:ahLst/>
              <a:cxnLst/>
              <a:rect l="l" t="t" r="r" b="b"/>
              <a:pathLst>
                <a:path w="1091610" h="238254">
                  <a:moveTo>
                    <a:pt x="21664" y="0"/>
                  </a:moveTo>
                  <a:lnTo>
                    <a:pt x="1069945" y="0"/>
                  </a:lnTo>
                  <a:cubicBezTo>
                    <a:pt x="1081910" y="0"/>
                    <a:pt x="1091610" y="9699"/>
                    <a:pt x="1091610" y="21664"/>
                  </a:cubicBezTo>
                  <a:lnTo>
                    <a:pt x="1091610" y="216590"/>
                  </a:lnTo>
                  <a:cubicBezTo>
                    <a:pt x="1091610" y="228555"/>
                    <a:pt x="1081910" y="238254"/>
                    <a:pt x="1069945" y="238254"/>
                  </a:cubicBezTo>
                  <a:lnTo>
                    <a:pt x="21664" y="238254"/>
                  </a:lnTo>
                  <a:cubicBezTo>
                    <a:pt x="9699" y="238254"/>
                    <a:pt x="0" y="228555"/>
                    <a:pt x="0" y="216590"/>
                  </a:cubicBezTo>
                  <a:lnTo>
                    <a:pt x="0" y="21664"/>
                  </a:lnTo>
                  <a:cubicBezTo>
                    <a:pt x="0" y="9699"/>
                    <a:pt x="9699" y="0"/>
                    <a:pt x="2166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1F4E4F">
                    <a:alpha val="100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pPr algn="ctr"/>
              <a:r>
                <a:rPr lang="es-ES" sz="1910" dirty="0">
                  <a:solidFill>
                    <a:srgbClr val="FFFFFF"/>
                  </a:solidFill>
                  <a:latin typeface="Archivo Black"/>
                </a:rPr>
                <a:t>OBJETIVOS</a:t>
              </a:r>
            </a:p>
          </p:txBody>
        </p:sp>
        <p:sp>
          <p:nvSpPr>
            <p:cNvPr id="39" name="TextBox 4">
              <a:extLst>
                <a:ext uri="{FF2B5EF4-FFF2-40B4-BE49-F238E27FC236}">
                  <a16:creationId xmlns:a16="http://schemas.microsoft.com/office/drawing/2014/main" id="{52A68E67-96AF-4375-9434-F4C52D26E49E}"/>
                </a:ext>
              </a:extLst>
            </p:cNvPr>
            <p:cNvSpPr txBox="1"/>
            <p:nvPr/>
          </p:nvSpPr>
          <p:spPr>
            <a:xfrm>
              <a:off x="0" y="-57150"/>
              <a:ext cx="1091610" cy="29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4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5" name="TextBox 11">
            <a:extLst>
              <a:ext uri="{FF2B5EF4-FFF2-40B4-BE49-F238E27FC236}">
                <a16:creationId xmlns:a16="http://schemas.microsoft.com/office/drawing/2014/main" id="{CEE4931F-890A-4808-950A-2166F4F327B4}"/>
              </a:ext>
            </a:extLst>
          </p:cNvPr>
          <p:cNvSpPr txBox="1"/>
          <p:nvPr/>
        </p:nvSpPr>
        <p:spPr>
          <a:xfrm>
            <a:off x="13166773" y="2995771"/>
            <a:ext cx="3592301" cy="1444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Aprender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qué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es R y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Rstudio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y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su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papel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en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la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bioinformática</a:t>
            </a:r>
            <a:endParaRPr lang="en-US" sz="1598" spc="-7" dirty="0">
              <a:solidFill>
                <a:srgbClr val="343434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marL="342900" lvl="0" indent="-34290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Aprender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sintaxis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básica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de R</a:t>
            </a:r>
          </a:p>
          <a:p>
            <a:pPr marL="342900" lvl="0" indent="-34290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Saber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manipular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datos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simples</a:t>
            </a:r>
          </a:p>
        </p:txBody>
      </p:sp>
      <p:sp>
        <p:nvSpPr>
          <p:cNvPr id="46" name="TextBox 11">
            <a:extLst>
              <a:ext uri="{FF2B5EF4-FFF2-40B4-BE49-F238E27FC236}">
                <a16:creationId xmlns:a16="http://schemas.microsoft.com/office/drawing/2014/main" id="{B2985A9D-47AB-48AA-975A-89E2C23D9499}"/>
              </a:ext>
            </a:extLst>
          </p:cNvPr>
          <p:cNvSpPr txBox="1"/>
          <p:nvPr/>
        </p:nvSpPr>
        <p:spPr>
          <a:xfrm>
            <a:off x="8669733" y="5087229"/>
            <a:ext cx="3592301" cy="1813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lvl="0" indent="-28575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Instalar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y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cargar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paquetes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desde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i="1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CRAN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y </a:t>
            </a:r>
            <a:r>
              <a:rPr lang="en-US" sz="1598" i="1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Bioconductor</a:t>
            </a:r>
          </a:p>
          <a:p>
            <a:pPr marL="285750" lvl="0" indent="-28575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Leer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archivos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i="1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CSV, TSV y XLSX</a:t>
            </a:r>
          </a:p>
          <a:p>
            <a:pPr marL="285750" lvl="0" indent="-28575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Introducción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a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tidyverse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: </a:t>
            </a:r>
            <a:r>
              <a:rPr lang="en-US" sz="1598" i="1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dplyr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y </a:t>
            </a:r>
            <a:r>
              <a:rPr lang="en-US" sz="1598" i="1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tidyr</a:t>
            </a:r>
            <a:endParaRPr lang="en-US" sz="1598" i="1" spc="-7" dirty="0">
              <a:solidFill>
                <a:srgbClr val="343434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marL="285750" lvl="0" indent="-28575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Visualización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de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datos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con </a:t>
            </a:r>
            <a:r>
              <a:rPr lang="en-US" sz="1598" i="1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ggplot2</a:t>
            </a:r>
          </a:p>
        </p:txBody>
      </p:sp>
      <p:sp>
        <p:nvSpPr>
          <p:cNvPr id="47" name="TextBox 11">
            <a:extLst>
              <a:ext uri="{FF2B5EF4-FFF2-40B4-BE49-F238E27FC236}">
                <a16:creationId xmlns:a16="http://schemas.microsoft.com/office/drawing/2014/main" id="{F4B0170F-02A5-4337-8216-7199ADAACD03}"/>
              </a:ext>
            </a:extLst>
          </p:cNvPr>
          <p:cNvSpPr txBox="1"/>
          <p:nvPr/>
        </p:nvSpPr>
        <p:spPr>
          <a:xfrm>
            <a:off x="13166773" y="5063599"/>
            <a:ext cx="3592301" cy="2182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Cargar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y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modificar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datos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biológicos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en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distintos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formatos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.</a:t>
            </a:r>
          </a:p>
          <a:p>
            <a:pPr marL="342900" lvl="0" indent="-34290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Aprender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a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usar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tidyverse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para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manipulación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de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datos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.</a:t>
            </a:r>
          </a:p>
          <a:p>
            <a:pPr marL="342900" lvl="0" indent="-34290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Generar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distintos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tipos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de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gráficos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para la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visualización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de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datos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.</a:t>
            </a:r>
          </a:p>
        </p:txBody>
      </p:sp>
      <p:sp>
        <p:nvSpPr>
          <p:cNvPr id="56" name="TextBox 11">
            <a:extLst>
              <a:ext uri="{FF2B5EF4-FFF2-40B4-BE49-F238E27FC236}">
                <a16:creationId xmlns:a16="http://schemas.microsoft.com/office/drawing/2014/main" id="{F41ECE95-DD1A-479F-9C0E-5478F491A73D}"/>
              </a:ext>
            </a:extLst>
          </p:cNvPr>
          <p:cNvSpPr txBox="1"/>
          <p:nvPr/>
        </p:nvSpPr>
        <p:spPr>
          <a:xfrm>
            <a:off x="8705751" y="7660885"/>
            <a:ext cx="3592301" cy="1813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lvl="0" indent="-28575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Proyectos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,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entorno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e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historial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de R</a:t>
            </a:r>
          </a:p>
          <a:p>
            <a:pPr marL="285750" lvl="0" indent="-28575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Qué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es </a:t>
            </a:r>
            <a:r>
              <a:rPr lang="en-US" sz="1598" i="1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RMarkDown</a:t>
            </a:r>
            <a:r>
              <a:rPr lang="en-US" sz="1598" i="1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/Quarto</a:t>
            </a:r>
          </a:p>
          <a:p>
            <a:pPr marL="285750" lvl="0" indent="-28575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Encabezados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,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resultados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y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bloques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de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código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.</a:t>
            </a:r>
          </a:p>
          <a:p>
            <a:pPr marL="285750" lvl="0" indent="-28575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Exportar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informes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a HTML/PDF</a:t>
            </a:r>
          </a:p>
        </p:txBody>
      </p:sp>
      <p:sp>
        <p:nvSpPr>
          <p:cNvPr id="57" name="TextBox 11">
            <a:extLst>
              <a:ext uri="{FF2B5EF4-FFF2-40B4-BE49-F238E27FC236}">
                <a16:creationId xmlns:a16="http://schemas.microsoft.com/office/drawing/2014/main" id="{58F7B780-061A-4B16-96FC-8467AD5E90FD}"/>
              </a:ext>
            </a:extLst>
          </p:cNvPr>
          <p:cNvSpPr txBox="1"/>
          <p:nvPr/>
        </p:nvSpPr>
        <p:spPr>
          <a:xfrm>
            <a:off x="13166773" y="7698152"/>
            <a:ext cx="3592301" cy="1075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lvl="0" indent="-28575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Conocer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y saber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trabajar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en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un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proyecto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de R.</a:t>
            </a:r>
          </a:p>
          <a:p>
            <a:pPr marL="285750" lvl="0" indent="-28575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Crear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informes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598" spc="-7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reproducibles</a:t>
            </a:r>
            <a:r>
              <a:rPr lang="en-US" sz="1598" spc="-7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con 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357" y="3515520"/>
            <a:ext cx="5265443" cy="1842690"/>
            <a:chOff x="0" y="0"/>
            <a:chExt cx="1091610" cy="2382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1610" cy="238254"/>
            </a:xfrm>
            <a:custGeom>
              <a:avLst/>
              <a:gdLst/>
              <a:ahLst/>
              <a:cxnLst/>
              <a:rect l="l" t="t" r="r" b="b"/>
              <a:pathLst>
                <a:path w="1091610" h="238254">
                  <a:moveTo>
                    <a:pt x="21664" y="0"/>
                  </a:moveTo>
                  <a:lnTo>
                    <a:pt x="1069945" y="0"/>
                  </a:lnTo>
                  <a:cubicBezTo>
                    <a:pt x="1081910" y="0"/>
                    <a:pt x="1091610" y="9699"/>
                    <a:pt x="1091610" y="21664"/>
                  </a:cubicBezTo>
                  <a:lnTo>
                    <a:pt x="1091610" y="216590"/>
                  </a:lnTo>
                  <a:cubicBezTo>
                    <a:pt x="1091610" y="228555"/>
                    <a:pt x="1081910" y="238254"/>
                    <a:pt x="1069945" y="238254"/>
                  </a:cubicBezTo>
                  <a:lnTo>
                    <a:pt x="21664" y="238254"/>
                  </a:lnTo>
                  <a:cubicBezTo>
                    <a:pt x="9699" y="238254"/>
                    <a:pt x="0" y="228555"/>
                    <a:pt x="0" y="216590"/>
                  </a:cubicBezTo>
                  <a:lnTo>
                    <a:pt x="0" y="21664"/>
                  </a:lnTo>
                  <a:cubicBezTo>
                    <a:pt x="0" y="9699"/>
                    <a:pt x="9699" y="0"/>
                    <a:pt x="2166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1F4E4F">
                    <a:alpha val="100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091610" cy="29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4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1875585"/>
            <a:ext cx="9864642" cy="759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76"/>
              </a:lnSpc>
            </a:pPr>
            <a:r>
              <a:rPr lang="en-US" sz="5112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MATERIALES DISPONIBLES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57471" y="4137267"/>
            <a:ext cx="4827558" cy="8756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58"/>
              </a:lnSpc>
            </a:pPr>
            <a:r>
              <a:rPr lang="en-US" sz="2800" dirty="0" err="1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Presentaciones</a:t>
            </a:r>
            <a:r>
              <a:rPr lang="en-US" sz="2800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 Power Point para </a:t>
            </a:r>
            <a:r>
              <a:rPr lang="en-US" sz="2800" dirty="0" err="1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contenidos</a:t>
            </a:r>
            <a:r>
              <a:rPr lang="en-US" sz="2800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teóricos</a:t>
            </a:r>
            <a:r>
              <a:rPr lang="en-US" sz="2800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95623" y="5584998"/>
            <a:ext cx="2936029" cy="281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8"/>
              </a:lnSpc>
            </a:pPr>
            <a:r>
              <a:rPr lang="en-US" sz="191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Content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081381" y="4913088"/>
            <a:ext cx="2936029" cy="281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8"/>
              </a:lnSpc>
            </a:pPr>
            <a:r>
              <a:rPr lang="en-US" sz="1910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Content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7259300" y="0"/>
            <a:ext cx="1028700" cy="10287000"/>
            <a:chOff x="0" y="0"/>
            <a:chExt cx="270933" cy="270933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70933" cy="2709333"/>
            </a:xfrm>
            <a:custGeom>
              <a:avLst/>
              <a:gdLst/>
              <a:ahLst/>
              <a:cxnLst/>
              <a:rect l="l" t="t" r="r" b="b"/>
              <a:pathLst>
                <a:path w="270933" h="2709333">
                  <a:moveTo>
                    <a:pt x="0" y="0"/>
                  </a:moveTo>
                  <a:lnTo>
                    <a:pt x="270933" y="0"/>
                  </a:lnTo>
                  <a:lnTo>
                    <a:pt x="270933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270933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4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465682" y="8620680"/>
            <a:ext cx="1496547" cy="1123075"/>
          </a:xfrm>
          <a:custGeom>
            <a:avLst/>
            <a:gdLst/>
            <a:ahLst/>
            <a:cxnLst/>
            <a:rect l="l" t="t" r="r" b="b"/>
            <a:pathLst>
              <a:path w="1496547" h="1123075">
                <a:moveTo>
                  <a:pt x="0" y="0"/>
                </a:moveTo>
                <a:lnTo>
                  <a:pt x="1496547" y="0"/>
                </a:lnTo>
                <a:lnTo>
                  <a:pt x="1496547" y="1123075"/>
                </a:lnTo>
                <a:lnTo>
                  <a:pt x="0" y="1123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35000"/>
            </a:stretch>
          </a:blipFill>
        </p:spPr>
      </p:sp>
      <p:grpSp>
        <p:nvGrpSpPr>
          <p:cNvPr id="27" name="Group 2">
            <a:extLst>
              <a:ext uri="{FF2B5EF4-FFF2-40B4-BE49-F238E27FC236}">
                <a16:creationId xmlns:a16="http://schemas.microsoft.com/office/drawing/2014/main" id="{383C3DF3-3E96-4DA7-8272-40D0BE6E7A3D}"/>
              </a:ext>
            </a:extLst>
          </p:cNvPr>
          <p:cNvGrpSpPr/>
          <p:nvPr/>
        </p:nvGrpSpPr>
        <p:grpSpPr>
          <a:xfrm>
            <a:off x="4724400" y="4901010"/>
            <a:ext cx="5265443" cy="1842690"/>
            <a:chOff x="0" y="0"/>
            <a:chExt cx="1091610" cy="238254"/>
          </a:xfrm>
        </p:grpSpPr>
        <p:sp>
          <p:nvSpPr>
            <p:cNvPr id="28" name="Freeform 3">
              <a:extLst>
                <a:ext uri="{FF2B5EF4-FFF2-40B4-BE49-F238E27FC236}">
                  <a16:creationId xmlns:a16="http://schemas.microsoft.com/office/drawing/2014/main" id="{1F635AE8-9419-4647-AE63-53446B6AFBD0}"/>
                </a:ext>
              </a:extLst>
            </p:cNvPr>
            <p:cNvSpPr/>
            <p:nvPr/>
          </p:nvSpPr>
          <p:spPr>
            <a:xfrm>
              <a:off x="0" y="0"/>
              <a:ext cx="1091610" cy="238254"/>
            </a:xfrm>
            <a:custGeom>
              <a:avLst/>
              <a:gdLst/>
              <a:ahLst/>
              <a:cxnLst/>
              <a:rect l="l" t="t" r="r" b="b"/>
              <a:pathLst>
                <a:path w="1091610" h="238254">
                  <a:moveTo>
                    <a:pt x="21664" y="0"/>
                  </a:moveTo>
                  <a:lnTo>
                    <a:pt x="1069945" y="0"/>
                  </a:lnTo>
                  <a:cubicBezTo>
                    <a:pt x="1081910" y="0"/>
                    <a:pt x="1091610" y="9699"/>
                    <a:pt x="1091610" y="21664"/>
                  </a:cubicBezTo>
                  <a:lnTo>
                    <a:pt x="1091610" y="216590"/>
                  </a:lnTo>
                  <a:cubicBezTo>
                    <a:pt x="1091610" y="228555"/>
                    <a:pt x="1081910" y="238254"/>
                    <a:pt x="1069945" y="238254"/>
                  </a:cubicBezTo>
                  <a:lnTo>
                    <a:pt x="21664" y="238254"/>
                  </a:lnTo>
                  <a:cubicBezTo>
                    <a:pt x="9699" y="238254"/>
                    <a:pt x="0" y="228555"/>
                    <a:pt x="0" y="216590"/>
                  </a:cubicBezTo>
                  <a:lnTo>
                    <a:pt x="0" y="21664"/>
                  </a:lnTo>
                  <a:cubicBezTo>
                    <a:pt x="0" y="9699"/>
                    <a:pt x="9699" y="0"/>
                    <a:pt x="2166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1F4E4F">
                    <a:alpha val="100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29" name="TextBox 4">
              <a:extLst>
                <a:ext uri="{FF2B5EF4-FFF2-40B4-BE49-F238E27FC236}">
                  <a16:creationId xmlns:a16="http://schemas.microsoft.com/office/drawing/2014/main" id="{E8709CF6-CDF0-4178-A765-E6749695F8AF}"/>
                </a:ext>
              </a:extLst>
            </p:cNvPr>
            <p:cNvSpPr txBox="1"/>
            <p:nvPr/>
          </p:nvSpPr>
          <p:spPr>
            <a:xfrm>
              <a:off x="0" y="-57150"/>
              <a:ext cx="1091610" cy="29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4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0" name="TextBox 9">
            <a:extLst>
              <a:ext uri="{FF2B5EF4-FFF2-40B4-BE49-F238E27FC236}">
                <a16:creationId xmlns:a16="http://schemas.microsoft.com/office/drawing/2014/main" id="{DB4665F5-51D1-4A41-ACE8-2DD69C76E0C3}"/>
              </a:ext>
            </a:extLst>
          </p:cNvPr>
          <p:cNvSpPr txBox="1"/>
          <p:nvPr/>
        </p:nvSpPr>
        <p:spPr>
          <a:xfrm>
            <a:off x="5127514" y="5522757"/>
            <a:ext cx="4827558" cy="5934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58"/>
              </a:lnSpc>
            </a:pPr>
            <a:r>
              <a:rPr lang="en-US" sz="2800" dirty="0" err="1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Vídeos</a:t>
            </a:r>
            <a:r>
              <a:rPr lang="en-US" sz="2800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grabados</a:t>
            </a:r>
            <a:r>
              <a:rPr lang="en-US" sz="2800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 para </a:t>
            </a:r>
            <a:r>
              <a:rPr lang="en-US" sz="2800" dirty="0" err="1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cada</a:t>
            </a:r>
            <a:r>
              <a:rPr lang="en-US" sz="2800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apartado</a:t>
            </a:r>
            <a:r>
              <a:rPr lang="en-US" sz="2800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.</a:t>
            </a:r>
          </a:p>
        </p:txBody>
      </p:sp>
      <p:grpSp>
        <p:nvGrpSpPr>
          <p:cNvPr id="31" name="Group 2">
            <a:extLst>
              <a:ext uri="{FF2B5EF4-FFF2-40B4-BE49-F238E27FC236}">
                <a16:creationId xmlns:a16="http://schemas.microsoft.com/office/drawing/2014/main" id="{66EB2361-E191-483E-B205-F2F66DB4A261}"/>
              </a:ext>
            </a:extLst>
          </p:cNvPr>
          <p:cNvGrpSpPr/>
          <p:nvPr/>
        </p:nvGrpSpPr>
        <p:grpSpPr>
          <a:xfrm>
            <a:off x="8610600" y="6272610"/>
            <a:ext cx="5265443" cy="1842690"/>
            <a:chOff x="0" y="0"/>
            <a:chExt cx="1091610" cy="238254"/>
          </a:xfrm>
        </p:grpSpPr>
        <p:sp>
          <p:nvSpPr>
            <p:cNvPr id="32" name="Freeform 3">
              <a:extLst>
                <a:ext uri="{FF2B5EF4-FFF2-40B4-BE49-F238E27FC236}">
                  <a16:creationId xmlns:a16="http://schemas.microsoft.com/office/drawing/2014/main" id="{D9CD4D33-3672-4E0C-9243-BA7AFE926BAB}"/>
                </a:ext>
              </a:extLst>
            </p:cNvPr>
            <p:cNvSpPr/>
            <p:nvPr/>
          </p:nvSpPr>
          <p:spPr>
            <a:xfrm>
              <a:off x="0" y="0"/>
              <a:ext cx="1091610" cy="238254"/>
            </a:xfrm>
            <a:custGeom>
              <a:avLst/>
              <a:gdLst/>
              <a:ahLst/>
              <a:cxnLst/>
              <a:rect l="l" t="t" r="r" b="b"/>
              <a:pathLst>
                <a:path w="1091610" h="238254">
                  <a:moveTo>
                    <a:pt x="21664" y="0"/>
                  </a:moveTo>
                  <a:lnTo>
                    <a:pt x="1069945" y="0"/>
                  </a:lnTo>
                  <a:cubicBezTo>
                    <a:pt x="1081910" y="0"/>
                    <a:pt x="1091610" y="9699"/>
                    <a:pt x="1091610" y="21664"/>
                  </a:cubicBezTo>
                  <a:lnTo>
                    <a:pt x="1091610" y="216590"/>
                  </a:lnTo>
                  <a:cubicBezTo>
                    <a:pt x="1091610" y="228555"/>
                    <a:pt x="1081910" y="238254"/>
                    <a:pt x="1069945" y="238254"/>
                  </a:cubicBezTo>
                  <a:lnTo>
                    <a:pt x="21664" y="238254"/>
                  </a:lnTo>
                  <a:cubicBezTo>
                    <a:pt x="9699" y="238254"/>
                    <a:pt x="0" y="228555"/>
                    <a:pt x="0" y="216590"/>
                  </a:cubicBezTo>
                  <a:lnTo>
                    <a:pt x="0" y="21664"/>
                  </a:lnTo>
                  <a:cubicBezTo>
                    <a:pt x="0" y="9699"/>
                    <a:pt x="9699" y="0"/>
                    <a:pt x="2166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1F4E4F">
                    <a:alpha val="100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33" name="TextBox 4">
              <a:extLst>
                <a:ext uri="{FF2B5EF4-FFF2-40B4-BE49-F238E27FC236}">
                  <a16:creationId xmlns:a16="http://schemas.microsoft.com/office/drawing/2014/main" id="{EBCC1B30-615C-4824-9DE2-2C1805A50A7D}"/>
                </a:ext>
              </a:extLst>
            </p:cNvPr>
            <p:cNvSpPr txBox="1"/>
            <p:nvPr/>
          </p:nvSpPr>
          <p:spPr>
            <a:xfrm>
              <a:off x="0" y="-57150"/>
              <a:ext cx="1091610" cy="29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4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4" name="TextBox 9">
            <a:extLst>
              <a:ext uri="{FF2B5EF4-FFF2-40B4-BE49-F238E27FC236}">
                <a16:creationId xmlns:a16="http://schemas.microsoft.com/office/drawing/2014/main" id="{68AE38A4-9BB7-40EA-97B3-21B8314CCF8D}"/>
              </a:ext>
            </a:extLst>
          </p:cNvPr>
          <p:cNvSpPr txBox="1"/>
          <p:nvPr/>
        </p:nvSpPr>
        <p:spPr>
          <a:xfrm>
            <a:off x="9013714" y="6894357"/>
            <a:ext cx="4827558" cy="5934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58"/>
              </a:lnSpc>
            </a:pPr>
            <a:r>
              <a:rPr lang="en-US" sz="2800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Scripts .R para </a:t>
            </a:r>
            <a:r>
              <a:rPr lang="en-US" sz="2800" dirty="0" err="1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cada</a:t>
            </a:r>
            <a:r>
              <a:rPr lang="en-US" sz="2800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práctica</a:t>
            </a:r>
            <a:r>
              <a:rPr lang="en-US" sz="2800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guiada</a:t>
            </a:r>
            <a:endParaRPr lang="en-US" sz="2800" dirty="0">
              <a:solidFill>
                <a:srgbClr val="FFFFFF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grpSp>
        <p:nvGrpSpPr>
          <p:cNvPr id="35" name="Group 2">
            <a:extLst>
              <a:ext uri="{FF2B5EF4-FFF2-40B4-BE49-F238E27FC236}">
                <a16:creationId xmlns:a16="http://schemas.microsoft.com/office/drawing/2014/main" id="{B95846A4-D152-43D0-BDA6-0E8CD53B0895}"/>
              </a:ext>
            </a:extLst>
          </p:cNvPr>
          <p:cNvGrpSpPr/>
          <p:nvPr/>
        </p:nvGrpSpPr>
        <p:grpSpPr>
          <a:xfrm>
            <a:off x="11574757" y="7720410"/>
            <a:ext cx="5265443" cy="1842690"/>
            <a:chOff x="0" y="0"/>
            <a:chExt cx="1091610" cy="238254"/>
          </a:xfrm>
        </p:grpSpPr>
        <p:sp>
          <p:nvSpPr>
            <p:cNvPr id="36" name="Freeform 3">
              <a:extLst>
                <a:ext uri="{FF2B5EF4-FFF2-40B4-BE49-F238E27FC236}">
                  <a16:creationId xmlns:a16="http://schemas.microsoft.com/office/drawing/2014/main" id="{0D2BC832-2B2D-4080-A081-2A012FC3251F}"/>
                </a:ext>
              </a:extLst>
            </p:cNvPr>
            <p:cNvSpPr/>
            <p:nvPr/>
          </p:nvSpPr>
          <p:spPr>
            <a:xfrm>
              <a:off x="0" y="0"/>
              <a:ext cx="1091610" cy="238254"/>
            </a:xfrm>
            <a:custGeom>
              <a:avLst/>
              <a:gdLst/>
              <a:ahLst/>
              <a:cxnLst/>
              <a:rect l="l" t="t" r="r" b="b"/>
              <a:pathLst>
                <a:path w="1091610" h="238254">
                  <a:moveTo>
                    <a:pt x="21664" y="0"/>
                  </a:moveTo>
                  <a:lnTo>
                    <a:pt x="1069945" y="0"/>
                  </a:lnTo>
                  <a:cubicBezTo>
                    <a:pt x="1081910" y="0"/>
                    <a:pt x="1091610" y="9699"/>
                    <a:pt x="1091610" y="21664"/>
                  </a:cubicBezTo>
                  <a:lnTo>
                    <a:pt x="1091610" y="216590"/>
                  </a:lnTo>
                  <a:cubicBezTo>
                    <a:pt x="1091610" y="228555"/>
                    <a:pt x="1081910" y="238254"/>
                    <a:pt x="1069945" y="238254"/>
                  </a:cubicBezTo>
                  <a:lnTo>
                    <a:pt x="21664" y="238254"/>
                  </a:lnTo>
                  <a:cubicBezTo>
                    <a:pt x="9699" y="238254"/>
                    <a:pt x="0" y="228555"/>
                    <a:pt x="0" y="216590"/>
                  </a:cubicBezTo>
                  <a:lnTo>
                    <a:pt x="0" y="21664"/>
                  </a:lnTo>
                  <a:cubicBezTo>
                    <a:pt x="0" y="9699"/>
                    <a:pt x="9699" y="0"/>
                    <a:pt x="2166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1F4E4F">
                    <a:alpha val="100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37" name="TextBox 4">
              <a:extLst>
                <a:ext uri="{FF2B5EF4-FFF2-40B4-BE49-F238E27FC236}">
                  <a16:creationId xmlns:a16="http://schemas.microsoft.com/office/drawing/2014/main" id="{6D9022C2-4C79-48DB-9EBA-3898F0580F44}"/>
                </a:ext>
              </a:extLst>
            </p:cNvPr>
            <p:cNvSpPr txBox="1"/>
            <p:nvPr/>
          </p:nvSpPr>
          <p:spPr>
            <a:xfrm>
              <a:off x="0" y="-57150"/>
              <a:ext cx="1091610" cy="29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4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8" name="TextBox 9">
            <a:extLst>
              <a:ext uri="{FF2B5EF4-FFF2-40B4-BE49-F238E27FC236}">
                <a16:creationId xmlns:a16="http://schemas.microsoft.com/office/drawing/2014/main" id="{F2BC32A7-58F1-4BF0-B301-6E25C359974A}"/>
              </a:ext>
            </a:extLst>
          </p:cNvPr>
          <p:cNvSpPr txBox="1"/>
          <p:nvPr/>
        </p:nvSpPr>
        <p:spPr>
          <a:xfrm>
            <a:off x="11977871" y="8342157"/>
            <a:ext cx="4827558" cy="5934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58"/>
              </a:lnSpc>
            </a:pPr>
            <a:r>
              <a:rPr lang="en-US" sz="2800" dirty="0" err="1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Ejercicios</a:t>
            </a:r>
            <a:r>
              <a:rPr lang="en-US" sz="2800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 de </a:t>
            </a:r>
            <a:r>
              <a:rPr lang="en-US" sz="2800" dirty="0" err="1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trabajo</a:t>
            </a:r>
            <a:r>
              <a:rPr lang="en-US" sz="2800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autónomo</a:t>
            </a:r>
            <a:endParaRPr lang="en-US" sz="2800" dirty="0">
              <a:solidFill>
                <a:srgbClr val="FFFFFF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/>
      <p:bldP spid="34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8934" y="5508328"/>
            <a:ext cx="3216227" cy="701972"/>
            <a:chOff x="0" y="0"/>
            <a:chExt cx="1091610" cy="2382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1610" cy="238254"/>
            </a:xfrm>
            <a:custGeom>
              <a:avLst/>
              <a:gdLst/>
              <a:ahLst/>
              <a:cxnLst/>
              <a:rect l="l" t="t" r="r" b="b"/>
              <a:pathLst>
                <a:path w="1091610" h="238254">
                  <a:moveTo>
                    <a:pt x="21664" y="0"/>
                  </a:moveTo>
                  <a:lnTo>
                    <a:pt x="1069945" y="0"/>
                  </a:lnTo>
                  <a:cubicBezTo>
                    <a:pt x="1081910" y="0"/>
                    <a:pt x="1091610" y="9699"/>
                    <a:pt x="1091610" y="21664"/>
                  </a:cubicBezTo>
                  <a:lnTo>
                    <a:pt x="1091610" y="216590"/>
                  </a:lnTo>
                  <a:cubicBezTo>
                    <a:pt x="1091610" y="228555"/>
                    <a:pt x="1081910" y="238254"/>
                    <a:pt x="1069945" y="238254"/>
                  </a:cubicBezTo>
                  <a:lnTo>
                    <a:pt x="21664" y="238254"/>
                  </a:lnTo>
                  <a:cubicBezTo>
                    <a:pt x="9699" y="238254"/>
                    <a:pt x="0" y="228555"/>
                    <a:pt x="0" y="216590"/>
                  </a:cubicBezTo>
                  <a:lnTo>
                    <a:pt x="0" y="21664"/>
                  </a:lnTo>
                  <a:cubicBezTo>
                    <a:pt x="0" y="9699"/>
                    <a:pt x="9699" y="0"/>
                    <a:pt x="2166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1F4E4F">
                    <a:alpha val="100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091610" cy="29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47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673364" y="6113725"/>
            <a:ext cx="3216227" cy="1020487"/>
            <a:chOff x="0" y="0"/>
            <a:chExt cx="1091610" cy="23825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91610" cy="238254"/>
            </a:xfrm>
            <a:custGeom>
              <a:avLst/>
              <a:gdLst/>
              <a:ahLst/>
              <a:cxnLst/>
              <a:rect l="l" t="t" r="r" b="b"/>
              <a:pathLst>
                <a:path w="1091610" h="238254">
                  <a:moveTo>
                    <a:pt x="21664" y="0"/>
                  </a:moveTo>
                  <a:lnTo>
                    <a:pt x="1069945" y="0"/>
                  </a:lnTo>
                  <a:cubicBezTo>
                    <a:pt x="1081910" y="0"/>
                    <a:pt x="1091610" y="9699"/>
                    <a:pt x="1091610" y="21664"/>
                  </a:cubicBezTo>
                  <a:lnTo>
                    <a:pt x="1091610" y="216590"/>
                  </a:lnTo>
                  <a:cubicBezTo>
                    <a:pt x="1091610" y="228555"/>
                    <a:pt x="1081910" y="238254"/>
                    <a:pt x="1069945" y="238254"/>
                  </a:cubicBezTo>
                  <a:lnTo>
                    <a:pt x="21664" y="238254"/>
                  </a:lnTo>
                  <a:cubicBezTo>
                    <a:pt x="9699" y="238254"/>
                    <a:pt x="0" y="228555"/>
                    <a:pt x="0" y="216590"/>
                  </a:cubicBezTo>
                  <a:lnTo>
                    <a:pt x="0" y="21664"/>
                  </a:lnTo>
                  <a:cubicBezTo>
                    <a:pt x="0" y="9699"/>
                    <a:pt x="9699" y="0"/>
                    <a:pt x="2166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1F4E4F">
                    <a:alpha val="100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091610" cy="29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4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1875585"/>
            <a:ext cx="10934700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76"/>
              </a:lnSpc>
            </a:pPr>
            <a:r>
              <a:rPr lang="en-US" sz="5112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¿QUE VAMOS A NECESITAR?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09132" y="5718570"/>
            <a:ext cx="2936029" cy="281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8"/>
              </a:lnSpc>
            </a:pPr>
            <a:r>
              <a:rPr lang="en-US" sz="1910" dirty="0" err="1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Paciencia</a:t>
            </a:r>
            <a:endParaRPr lang="en-US" sz="1910" dirty="0">
              <a:solidFill>
                <a:srgbClr val="FFFFFF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969971" y="6325447"/>
            <a:ext cx="2936029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8"/>
              </a:lnSpc>
            </a:pPr>
            <a:r>
              <a:rPr lang="en-US" sz="1910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Un </a:t>
            </a:r>
            <a:r>
              <a:rPr lang="en-US" sz="1910" dirty="0" err="1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ordenador</a:t>
            </a:r>
            <a:r>
              <a:rPr lang="en-US" sz="1910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 con </a:t>
            </a:r>
            <a:r>
              <a:rPr lang="en-US" sz="1910" dirty="0" err="1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conexión</a:t>
            </a:r>
            <a:r>
              <a:rPr lang="en-US" sz="1910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 a internet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28933" y="6503670"/>
            <a:ext cx="3216227" cy="593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9"/>
              </a:lnSpc>
              <a:spcBef>
                <a:spcPct val="0"/>
              </a:spcBef>
            </a:pPr>
            <a:r>
              <a:rPr lang="en-US" sz="2000" spc="-8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R no es el </a:t>
            </a:r>
            <a:r>
              <a:rPr lang="en-US" sz="2000" spc="-8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lenguaje</a:t>
            </a:r>
            <a:r>
              <a:rPr lang="en-US" sz="2000" spc="-8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2000" spc="-8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más</a:t>
            </a:r>
            <a:r>
              <a:rPr lang="en-US" sz="2000" spc="-8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2000" spc="-8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fácil</a:t>
            </a:r>
            <a:r>
              <a:rPr lang="en-US" sz="2000" spc="-8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2000" spc="-8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pero</a:t>
            </a:r>
            <a:r>
              <a:rPr lang="en-US" sz="2000" spc="-8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2000" spc="-8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merece</a:t>
            </a:r>
            <a:r>
              <a:rPr lang="en-US" sz="2000" spc="-8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la </a:t>
            </a:r>
            <a:r>
              <a:rPr lang="en-US" sz="2000" spc="-8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pena</a:t>
            </a:r>
            <a:endParaRPr lang="en-US" sz="2000" spc="-8" dirty="0">
              <a:solidFill>
                <a:srgbClr val="343434"/>
              </a:solidFill>
              <a:latin typeface="HK Grotesk"/>
              <a:ea typeface="HK Grotesk"/>
              <a:cs typeface="HK Grotesk"/>
              <a:sym typeface="HK Grotesk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638415" y="7410943"/>
            <a:ext cx="2936029" cy="281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8"/>
              </a:lnSpc>
            </a:pPr>
            <a:r>
              <a:rPr lang="en-US" sz="1910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Content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1569376" y="7057008"/>
            <a:ext cx="3361872" cy="877623"/>
            <a:chOff x="-49433" y="-59617"/>
            <a:chExt cx="1141043" cy="297871"/>
          </a:xfrm>
        </p:grpSpPr>
        <p:sp>
          <p:nvSpPr>
            <p:cNvPr id="19" name="Freeform 19"/>
            <p:cNvSpPr/>
            <p:nvPr/>
          </p:nvSpPr>
          <p:spPr>
            <a:xfrm>
              <a:off x="-49433" y="-59617"/>
              <a:ext cx="1091610" cy="238254"/>
            </a:xfrm>
            <a:custGeom>
              <a:avLst/>
              <a:gdLst/>
              <a:ahLst/>
              <a:cxnLst/>
              <a:rect l="l" t="t" r="r" b="b"/>
              <a:pathLst>
                <a:path w="1091610" h="238254">
                  <a:moveTo>
                    <a:pt x="21664" y="0"/>
                  </a:moveTo>
                  <a:lnTo>
                    <a:pt x="1069945" y="0"/>
                  </a:lnTo>
                  <a:cubicBezTo>
                    <a:pt x="1081910" y="0"/>
                    <a:pt x="1091610" y="9699"/>
                    <a:pt x="1091610" y="21664"/>
                  </a:cubicBezTo>
                  <a:lnTo>
                    <a:pt x="1091610" y="216590"/>
                  </a:lnTo>
                  <a:cubicBezTo>
                    <a:pt x="1091610" y="228555"/>
                    <a:pt x="1081910" y="238254"/>
                    <a:pt x="1069945" y="238254"/>
                  </a:cubicBezTo>
                  <a:lnTo>
                    <a:pt x="21664" y="238254"/>
                  </a:lnTo>
                  <a:cubicBezTo>
                    <a:pt x="9699" y="238254"/>
                    <a:pt x="0" y="228555"/>
                    <a:pt x="0" y="216590"/>
                  </a:cubicBezTo>
                  <a:lnTo>
                    <a:pt x="0" y="21664"/>
                  </a:lnTo>
                  <a:cubicBezTo>
                    <a:pt x="0" y="9699"/>
                    <a:pt x="9699" y="0"/>
                    <a:pt x="2166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1F4E4F">
                    <a:alpha val="100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1091610" cy="29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4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1913252" y="7266565"/>
            <a:ext cx="2936029" cy="281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8"/>
              </a:lnSpc>
            </a:pPr>
            <a:r>
              <a:rPr lang="en-US" sz="1910" dirty="0" err="1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Programas</a:t>
            </a:r>
            <a:endParaRPr lang="en-US" sz="1910" dirty="0">
              <a:solidFill>
                <a:srgbClr val="FFFFFF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1642198" y="7957909"/>
            <a:ext cx="3216227" cy="582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9"/>
              </a:lnSpc>
              <a:spcBef>
                <a:spcPct val="0"/>
              </a:spcBef>
            </a:pPr>
            <a:r>
              <a:rPr lang="en-US" sz="1738" spc="-8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¡</a:t>
            </a:r>
            <a:r>
              <a:rPr lang="en-US" sz="1738" b="1" dirty="0">
                <a:ln w="22225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NO ES NECESARIO TENER INSTALADO R NI </a:t>
            </a:r>
            <a:r>
              <a:rPr lang="en-US" sz="1738" b="1" dirty="0" err="1">
                <a:ln w="22225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Rstudio</a:t>
            </a:r>
            <a:r>
              <a:rPr lang="en-US" sz="1738" b="1" dirty="0">
                <a:ln w="22225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!</a:t>
            </a:r>
            <a:endParaRPr lang="en-US" sz="1738" b="1" spc="-8" dirty="0">
              <a:ln w="22225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HK Grotesk"/>
              <a:ea typeface="HK Grotesk"/>
              <a:cs typeface="HK Grotesk"/>
              <a:sym typeface="HK Grotesk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17259300" y="0"/>
            <a:ext cx="1028700" cy="10287000"/>
            <a:chOff x="0" y="0"/>
            <a:chExt cx="270933" cy="270933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70933" cy="2709333"/>
            </a:xfrm>
            <a:custGeom>
              <a:avLst/>
              <a:gdLst/>
              <a:ahLst/>
              <a:cxnLst/>
              <a:rect l="l" t="t" r="r" b="b"/>
              <a:pathLst>
                <a:path w="270933" h="2709333">
                  <a:moveTo>
                    <a:pt x="0" y="0"/>
                  </a:moveTo>
                  <a:lnTo>
                    <a:pt x="270933" y="0"/>
                  </a:lnTo>
                  <a:lnTo>
                    <a:pt x="270933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270933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4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465682" y="8620680"/>
            <a:ext cx="1496547" cy="1123075"/>
          </a:xfrm>
          <a:custGeom>
            <a:avLst/>
            <a:gdLst/>
            <a:ahLst/>
            <a:cxnLst/>
            <a:rect l="l" t="t" r="r" b="b"/>
            <a:pathLst>
              <a:path w="1496547" h="1123075">
                <a:moveTo>
                  <a:pt x="0" y="0"/>
                </a:moveTo>
                <a:lnTo>
                  <a:pt x="1496547" y="0"/>
                </a:lnTo>
                <a:lnTo>
                  <a:pt x="1496547" y="1123075"/>
                </a:lnTo>
                <a:lnTo>
                  <a:pt x="0" y="11230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5000"/>
            </a:stretch>
          </a:blipFill>
        </p:spPr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756C6871-7077-4A6B-8C20-E992CA62A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934" y="3094572"/>
            <a:ext cx="3216227" cy="21402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25A5EFDF-1152-4BF0-9F74-17BD163C36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382" y="3314700"/>
            <a:ext cx="2506941" cy="250694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1" name="TextBox 22">
            <a:extLst>
              <a:ext uri="{FF2B5EF4-FFF2-40B4-BE49-F238E27FC236}">
                <a16:creationId xmlns:a16="http://schemas.microsoft.com/office/drawing/2014/main" id="{585BB368-C9C2-4AFF-96CA-5910D98AD316}"/>
              </a:ext>
            </a:extLst>
          </p:cNvPr>
          <p:cNvSpPr txBox="1"/>
          <p:nvPr/>
        </p:nvSpPr>
        <p:spPr>
          <a:xfrm>
            <a:off x="6673363" y="7345934"/>
            <a:ext cx="3216227" cy="877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9"/>
              </a:lnSpc>
              <a:spcBef>
                <a:spcPct val="0"/>
              </a:spcBef>
            </a:pPr>
            <a:r>
              <a:rPr lang="en-US" sz="1738" spc="-8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Instalar</a:t>
            </a:r>
            <a:r>
              <a:rPr lang="en-US" sz="1738" spc="-8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R y </a:t>
            </a:r>
            <a:r>
              <a:rPr lang="en-US" sz="1738" spc="-8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todos</a:t>
            </a:r>
            <a:r>
              <a:rPr lang="en-US" sz="1738" spc="-8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los </a:t>
            </a:r>
            <a:r>
              <a:rPr lang="en-US" sz="1738" spc="-8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paquetes</a:t>
            </a:r>
            <a:r>
              <a:rPr lang="en-US" sz="1738" spc="-8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require internet, </a:t>
            </a:r>
            <a:r>
              <a:rPr lang="en-US" sz="1738" spc="-8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pero</a:t>
            </a:r>
            <a:r>
              <a:rPr lang="en-US" sz="1738" spc="-8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no </a:t>
            </a:r>
            <a:r>
              <a:rPr lang="en-US" sz="1738" spc="-8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mucho</a:t>
            </a:r>
            <a:r>
              <a:rPr lang="en-US" sz="1738" spc="-8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738" spc="-8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espacio</a:t>
            </a:r>
            <a:r>
              <a:rPr lang="en-US" sz="1738" spc="-8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738" spc="-8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ni</a:t>
            </a:r>
            <a:r>
              <a:rPr lang="en-US" sz="1738" spc="-8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738" spc="-8" dirty="0" err="1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memoria</a:t>
            </a:r>
            <a:r>
              <a:rPr lang="en-US" sz="1738" spc="-8" dirty="0">
                <a:solidFill>
                  <a:srgbClr val="343434"/>
                </a:solidFill>
                <a:latin typeface="HK Grotesk"/>
                <a:ea typeface="HK Grotesk"/>
                <a:cs typeface="HK Grotesk"/>
                <a:sym typeface="HK Grotesk"/>
              </a:rPr>
              <a:t>.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CCBC894B-F568-4B4C-AC31-ABABBC2C26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273" y="5463783"/>
            <a:ext cx="3609975" cy="1266825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766EDB40-84D4-4AD9-9DA0-545FD7570F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8461" y="3776989"/>
            <a:ext cx="2122787" cy="1648281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149E2FAF-A26F-48EE-AFC3-9BBC0D86977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2" t="12246" r="15214" b="12923"/>
          <a:stretch/>
        </p:blipFill>
        <p:spPr>
          <a:xfrm>
            <a:off x="11534928" y="4233469"/>
            <a:ext cx="1143001" cy="1158125"/>
          </a:xfrm>
          <a:prstGeom prst="rect">
            <a:avLst/>
          </a:prstGeom>
        </p:spPr>
      </p:pic>
      <p:sp>
        <p:nvSpPr>
          <p:cNvPr id="38" name="TextBox 8">
            <a:extLst>
              <a:ext uri="{FF2B5EF4-FFF2-40B4-BE49-F238E27FC236}">
                <a16:creationId xmlns:a16="http://schemas.microsoft.com/office/drawing/2014/main" id="{B8D511BC-D322-48E0-B08A-AB8F8CF21DB1}"/>
              </a:ext>
            </a:extLst>
          </p:cNvPr>
          <p:cNvSpPr txBox="1"/>
          <p:nvPr/>
        </p:nvSpPr>
        <p:spPr>
          <a:xfrm>
            <a:off x="3267526" y="9119117"/>
            <a:ext cx="10934700" cy="7146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76"/>
              </a:lnSpc>
            </a:pPr>
            <a:r>
              <a:rPr lang="en-US" sz="40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¡Y YA ESTARÍA!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22" grpId="0"/>
      <p:bldP spid="31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25" y="8141930"/>
            <a:ext cx="18277775" cy="2145070"/>
            <a:chOff x="0" y="0"/>
            <a:chExt cx="4813900" cy="5649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3900" cy="564957"/>
            </a:xfrm>
            <a:custGeom>
              <a:avLst/>
              <a:gdLst/>
              <a:ahLst/>
              <a:cxnLst/>
              <a:rect l="l" t="t" r="r" b="b"/>
              <a:pathLst>
                <a:path w="4813900" h="564957">
                  <a:moveTo>
                    <a:pt x="0" y="0"/>
                  </a:moveTo>
                  <a:lnTo>
                    <a:pt x="4813900" y="0"/>
                  </a:lnTo>
                  <a:lnTo>
                    <a:pt x="4813900" y="564957"/>
                  </a:lnTo>
                  <a:lnTo>
                    <a:pt x="0" y="564957"/>
                  </a:ln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813900" cy="6221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4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465682" y="8620680"/>
            <a:ext cx="1496547" cy="1123075"/>
          </a:xfrm>
          <a:custGeom>
            <a:avLst/>
            <a:gdLst/>
            <a:ahLst/>
            <a:cxnLst/>
            <a:rect l="l" t="t" r="r" b="b"/>
            <a:pathLst>
              <a:path w="1496547" h="1123075">
                <a:moveTo>
                  <a:pt x="0" y="0"/>
                </a:moveTo>
                <a:lnTo>
                  <a:pt x="1496547" y="0"/>
                </a:lnTo>
                <a:lnTo>
                  <a:pt x="1496547" y="1123075"/>
                </a:lnTo>
                <a:lnTo>
                  <a:pt x="0" y="11230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5000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176225" y="857182"/>
            <a:ext cx="8773902" cy="759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76"/>
              </a:lnSpc>
            </a:pPr>
            <a:r>
              <a:rPr lang="en-US" sz="5112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RECURSOS ÚTILES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99077" y="4255215"/>
            <a:ext cx="9420545" cy="805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 algn="l">
              <a:lnSpc>
                <a:spcPts val="3178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en-US" sz="2270" spc="13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marL="342900" indent="-342900" algn="l">
              <a:lnSpc>
                <a:spcPts val="3178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en-US" sz="2270" spc="13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4D6A2B8-3744-4DD9-8C7C-688AF4B8E8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631" y="5060628"/>
            <a:ext cx="5399144" cy="3051690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861C6A24-627F-4057-8B10-11EF8B37DD47}"/>
              </a:ext>
            </a:extLst>
          </p:cNvPr>
          <p:cNvSpPr/>
          <p:nvPr/>
        </p:nvSpPr>
        <p:spPr>
          <a:xfrm>
            <a:off x="588519" y="1880373"/>
            <a:ext cx="1320368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400" dirty="0" err="1"/>
              <a:t>RStudio</a:t>
            </a:r>
            <a:r>
              <a:rPr lang="es-ES" sz="2400" dirty="0"/>
              <a:t> IDE – Guía oficial (en español)</a:t>
            </a:r>
          </a:p>
          <a:p>
            <a:r>
              <a:rPr lang="es-ES" sz="2400" dirty="0">
                <a:hlinkClick r:id="rId4"/>
              </a:rPr>
              <a:t>https://raw.githubusercontent.com/rstudio/cheatsheets/main/translations/spanish/rstudio-ide_es.pdf</a:t>
            </a:r>
            <a:endParaRPr lang="es-ES" sz="2400" dirty="0"/>
          </a:p>
          <a:p>
            <a:endParaRPr lang="es-ES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400" dirty="0"/>
              <a:t>Documentación base de R (en español)</a:t>
            </a:r>
          </a:p>
          <a:p>
            <a:r>
              <a:rPr lang="es-ES" sz="2400" dirty="0">
                <a:hlinkClick r:id="rId5"/>
              </a:rPr>
              <a:t>https://cran.r-project.org/doc/contrib/R-intro-1.1.0-espanol.1.pdf</a:t>
            </a:r>
            <a:endParaRPr lang="es-ES" sz="2400" dirty="0"/>
          </a:p>
          <a:p>
            <a:endParaRPr lang="es-ES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400" dirty="0"/>
              <a:t>ggplot2 – Galería de gráficos</a:t>
            </a:r>
          </a:p>
          <a:p>
            <a:r>
              <a:rPr lang="es-ES" sz="2400" dirty="0">
                <a:hlinkClick r:id="rId6"/>
              </a:rPr>
              <a:t>https://r-graph-gallery.com/ggplot2-package.html</a:t>
            </a:r>
            <a:endParaRPr lang="es-ES" sz="2400" dirty="0"/>
          </a:p>
          <a:p>
            <a:endParaRPr lang="es-ES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400" dirty="0"/>
              <a:t>Portal oficial de </a:t>
            </a:r>
            <a:r>
              <a:rPr lang="es-ES" sz="2400" dirty="0" err="1"/>
              <a:t>Bioconductor</a:t>
            </a:r>
            <a:endParaRPr lang="es-ES" sz="2400" dirty="0"/>
          </a:p>
          <a:p>
            <a:r>
              <a:rPr lang="es-ES" sz="2400" dirty="0">
                <a:hlinkClick r:id="rId7"/>
              </a:rPr>
              <a:t>https://bioconductor.org</a:t>
            </a:r>
            <a:endParaRPr lang="es-ES" sz="2400" dirty="0"/>
          </a:p>
          <a:p>
            <a:endParaRPr lang="es-ES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400" dirty="0" err="1"/>
              <a:t>Workflows</a:t>
            </a:r>
            <a:r>
              <a:rPr lang="es-ES" sz="2400" dirty="0"/>
              <a:t> básicos (Ejemplo </a:t>
            </a:r>
            <a:r>
              <a:rPr lang="es-ES" sz="2400" dirty="0" err="1"/>
              <a:t>RNAseq</a:t>
            </a:r>
            <a:r>
              <a:rPr lang="es-ES" sz="2400" dirty="0"/>
              <a:t>)</a:t>
            </a:r>
          </a:p>
          <a:p>
            <a:r>
              <a:rPr lang="es-ES" sz="2400" dirty="0">
                <a:hlinkClick r:id="rId8"/>
              </a:rPr>
              <a:t>https://master.bioconductor.org/packages/release/workflows/html/rnaseqGene.html</a:t>
            </a:r>
            <a:endParaRPr lang="es-ES" sz="2400" dirty="0"/>
          </a:p>
          <a:p>
            <a:endParaRPr lang="es-ES" sz="2400" dirty="0"/>
          </a:p>
          <a:p>
            <a:endParaRPr lang="es-E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50000">
              <a:srgbClr val="082D2F">
                <a:alpha val="100000"/>
              </a:srgbClr>
            </a:gs>
            <a:gs pos="100000">
              <a:srgbClr val="28949C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02107" y="2167526"/>
            <a:ext cx="7683785" cy="5951947"/>
          </a:xfrm>
          <a:custGeom>
            <a:avLst/>
            <a:gdLst/>
            <a:ahLst/>
            <a:cxnLst/>
            <a:rect l="l" t="t" r="r" b="b"/>
            <a:pathLst>
              <a:path w="7683785" h="5951947">
                <a:moveTo>
                  <a:pt x="0" y="0"/>
                </a:moveTo>
                <a:lnTo>
                  <a:pt x="7683786" y="0"/>
                </a:lnTo>
                <a:lnTo>
                  <a:pt x="7683786" y="5951948"/>
                </a:lnTo>
                <a:lnTo>
                  <a:pt x="0" y="59519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3000"/>
            </a:blip>
            <a:stretch>
              <a:fillRect b="-30788"/>
            </a:stretch>
          </a:blipFill>
        </p:spPr>
      </p:sp>
      <p:grpSp>
        <p:nvGrpSpPr>
          <p:cNvPr id="3" name="Group 3"/>
          <p:cNvGrpSpPr/>
          <p:nvPr/>
        </p:nvGrpSpPr>
        <p:grpSpPr>
          <a:xfrm rot="-10800000">
            <a:off x="11348756" y="2426287"/>
            <a:ext cx="2711833" cy="197291"/>
            <a:chOff x="0" y="0"/>
            <a:chExt cx="952142" cy="692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52142" cy="69270"/>
            </a:xfrm>
            <a:custGeom>
              <a:avLst/>
              <a:gdLst/>
              <a:ahLst/>
              <a:cxnLst/>
              <a:rect l="l" t="t" r="r" b="b"/>
              <a:pathLst>
                <a:path w="952142" h="69270">
                  <a:moveTo>
                    <a:pt x="34635" y="0"/>
                  </a:moveTo>
                  <a:lnTo>
                    <a:pt x="917507" y="0"/>
                  </a:lnTo>
                  <a:cubicBezTo>
                    <a:pt x="926692" y="0"/>
                    <a:pt x="935502" y="3649"/>
                    <a:pt x="941997" y="10144"/>
                  </a:cubicBezTo>
                  <a:cubicBezTo>
                    <a:pt x="948493" y="16640"/>
                    <a:pt x="952142" y="25449"/>
                    <a:pt x="952142" y="34635"/>
                  </a:cubicBezTo>
                  <a:lnTo>
                    <a:pt x="952142" y="34635"/>
                  </a:lnTo>
                  <a:cubicBezTo>
                    <a:pt x="952142" y="43821"/>
                    <a:pt x="948493" y="52631"/>
                    <a:pt x="941997" y="59126"/>
                  </a:cubicBezTo>
                  <a:cubicBezTo>
                    <a:pt x="935502" y="65621"/>
                    <a:pt x="926692" y="69270"/>
                    <a:pt x="917507" y="69270"/>
                  </a:cubicBezTo>
                  <a:lnTo>
                    <a:pt x="34635" y="69270"/>
                  </a:lnTo>
                  <a:cubicBezTo>
                    <a:pt x="25449" y="69270"/>
                    <a:pt x="16640" y="65621"/>
                    <a:pt x="10144" y="59126"/>
                  </a:cubicBezTo>
                  <a:cubicBezTo>
                    <a:pt x="3649" y="52631"/>
                    <a:pt x="0" y="43821"/>
                    <a:pt x="0" y="34635"/>
                  </a:cubicBezTo>
                  <a:lnTo>
                    <a:pt x="0" y="34635"/>
                  </a:lnTo>
                  <a:cubicBezTo>
                    <a:pt x="0" y="25449"/>
                    <a:pt x="3649" y="16640"/>
                    <a:pt x="10144" y="10144"/>
                  </a:cubicBezTo>
                  <a:cubicBezTo>
                    <a:pt x="16640" y="3649"/>
                    <a:pt x="25449" y="0"/>
                    <a:pt x="3463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952142" cy="126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47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10388194" y="1971777"/>
            <a:ext cx="2711833" cy="197291"/>
            <a:chOff x="0" y="0"/>
            <a:chExt cx="952142" cy="6927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52142" cy="69270"/>
            </a:xfrm>
            <a:custGeom>
              <a:avLst/>
              <a:gdLst/>
              <a:ahLst/>
              <a:cxnLst/>
              <a:rect l="l" t="t" r="r" b="b"/>
              <a:pathLst>
                <a:path w="952142" h="69270">
                  <a:moveTo>
                    <a:pt x="34635" y="0"/>
                  </a:moveTo>
                  <a:lnTo>
                    <a:pt x="917507" y="0"/>
                  </a:lnTo>
                  <a:cubicBezTo>
                    <a:pt x="926692" y="0"/>
                    <a:pt x="935502" y="3649"/>
                    <a:pt x="941997" y="10144"/>
                  </a:cubicBezTo>
                  <a:cubicBezTo>
                    <a:pt x="948493" y="16640"/>
                    <a:pt x="952142" y="25449"/>
                    <a:pt x="952142" y="34635"/>
                  </a:cubicBezTo>
                  <a:lnTo>
                    <a:pt x="952142" y="34635"/>
                  </a:lnTo>
                  <a:cubicBezTo>
                    <a:pt x="952142" y="43821"/>
                    <a:pt x="948493" y="52631"/>
                    <a:pt x="941997" y="59126"/>
                  </a:cubicBezTo>
                  <a:cubicBezTo>
                    <a:pt x="935502" y="65621"/>
                    <a:pt x="926692" y="69270"/>
                    <a:pt x="917507" y="69270"/>
                  </a:cubicBezTo>
                  <a:lnTo>
                    <a:pt x="34635" y="69270"/>
                  </a:lnTo>
                  <a:cubicBezTo>
                    <a:pt x="25449" y="69270"/>
                    <a:pt x="16640" y="65621"/>
                    <a:pt x="10144" y="59126"/>
                  </a:cubicBezTo>
                  <a:cubicBezTo>
                    <a:pt x="3649" y="52631"/>
                    <a:pt x="0" y="43821"/>
                    <a:pt x="0" y="34635"/>
                  </a:cubicBezTo>
                  <a:lnTo>
                    <a:pt x="0" y="34635"/>
                  </a:lnTo>
                  <a:cubicBezTo>
                    <a:pt x="0" y="25449"/>
                    <a:pt x="3649" y="16640"/>
                    <a:pt x="10144" y="10144"/>
                  </a:cubicBezTo>
                  <a:cubicBezTo>
                    <a:pt x="16640" y="3649"/>
                    <a:pt x="25449" y="0"/>
                    <a:pt x="3463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952142" cy="126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47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248305" y="7673612"/>
            <a:ext cx="2669433" cy="194207"/>
            <a:chOff x="0" y="0"/>
            <a:chExt cx="952142" cy="6927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52142" cy="69270"/>
            </a:xfrm>
            <a:custGeom>
              <a:avLst/>
              <a:gdLst/>
              <a:ahLst/>
              <a:cxnLst/>
              <a:rect l="l" t="t" r="r" b="b"/>
              <a:pathLst>
                <a:path w="952142" h="69270">
                  <a:moveTo>
                    <a:pt x="34635" y="0"/>
                  </a:moveTo>
                  <a:lnTo>
                    <a:pt x="917507" y="0"/>
                  </a:lnTo>
                  <a:cubicBezTo>
                    <a:pt x="926692" y="0"/>
                    <a:pt x="935502" y="3649"/>
                    <a:pt x="941997" y="10144"/>
                  </a:cubicBezTo>
                  <a:cubicBezTo>
                    <a:pt x="948493" y="16640"/>
                    <a:pt x="952142" y="25449"/>
                    <a:pt x="952142" y="34635"/>
                  </a:cubicBezTo>
                  <a:lnTo>
                    <a:pt x="952142" y="34635"/>
                  </a:lnTo>
                  <a:cubicBezTo>
                    <a:pt x="952142" y="43821"/>
                    <a:pt x="948493" y="52631"/>
                    <a:pt x="941997" y="59126"/>
                  </a:cubicBezTo>
                  <a:cubicBezTo>
                    <a:pt x="935502" y="65621"/>
                    <a:pt x="926692" y="69270"/>
                    <a:pt x="917507" y="69270"/>
                  </a:cubicBezTo>
                  <a:lnTo>
                    <a:pt x="34635" y="69270"/>
                  </a:lnTo>
                  <a:cubicBezTo>
                    <a:pt x="25449" y="69270"/>
                    <a:pt x="16640" y="65621"/>
                    <a:pt x="10144" y="59126"/>
                  </a:cubicBezTo>
                  <a:cubicBezTo>
                    <a:pt x="3649" y="52631"/>
                    <a:pt x="0" y="43821"/>
                    <a:pt x="0" y="34635"/>
                  </a:cubicBezTo>
                  <a:lnTo>
                    <a:pt x="0" y="34635"/>
                  </a:lnTo>
                  <a:cubicBezTo>
                    <a:pt x="0" y="25449"/>
                    <a:pt x="3649" y="16640"/>
                    <a:pt x="10144" y="10144"/>
                  </a:cubicBezTo>
                  <a:cubicBezTo>
                    <a:pt x="16640" y="3649"/>
                    <a:pt x="25449" y="0"/>
                    <a:pt x="3463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952142" cy="126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47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193848" y="8121016"/>
            <a:ext cx="2669433" cy="194207"/>
            <a:chOff x="0" y="0"/>
            <a:chExt cx="952142" cy="692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52142" cy="69270"/>
            </a:xfrm>
            <a:custGeom>
              <a:avLst/>
              <a:gdLst/>
              <a:ahLst/>
              <a:cxnLst/>
              <a:rect l="l" t="t" r="r" b="b"/>
              <a:pathLst>
                <a:path w="952142" h="69270">
                  <a:moveTo>
                    <a:pt x="34635" y="0"/>
                  </a:moveTo>
                  <a:lnTo>
                    <a:pt x="917507" y="0"/>
                  </a:lnTo>
                  <a:cubicBezTo>
                    <a:pt x="926692" y="0"/>
                    <a:pt x="935502" y="3649"/>
                    <a:pt x="941997" y="10144"/>
                  </a:cubicBezTo>
                  <a:cubicBezTo>
                    <a:pt x="948493" y="16640"/>
                    <a:pt x="952142" y="25449"/>
                    <a:pt x="952142" y="34635"/>
                  </a:cubicBezTo>
                  <a:lnTo>
                    <a:pt x="952142" y="34635"/>
                  </a:lnTo>
                  <a:cubicBezTo>
                    <a:pt x="952142" y="43821"/>
                    <a:pt x="948493" y="52631"/>
                    <a:pt x="941997" y="59126"/>
                  </a:cubicBezTo>
                  <a:cubicBezTo>
                    <a:pt x="935502" y="65621"/>
                    <a:pt x="926692" y="69270"/>
                    <a:pt x="917507" y="69270"/>
                  </a:cubicBezTo>
                  <a:lnTo>
                    <a:pt x="34635" y="69270"/>
                  </a:lnTo>
                  <a:cubicBezTo>
                    <a:pt x="25449" y="69270"/>
                    <a:pt x="16640" y="65621"/>
                    <a:pt x="10144" y="59126"/>
                  </a:cubicBezTo>
                  <a:cubicBezTo>
                    <a:pt x="3649" y="52631"/>
                    <a:pt x="0" y="43821"/>
                    <a:pt x="0" y="34635"/>
                  </a:cubicBezTo>
                  <a:lnTo>
                    <a:pt x="0" y="34635"/>
                  </a:lnTo>
                  <a:cubicBezTo>
                    <a:pt x="0" y="25449"/>
                    <a:pt x="3649" y="16640"/>
                    <a:pt x="10144" y="10144"/>
                  </a:cubicBezTo>
                  <a:cubicBezTo>
                    <a:pt x="16640" y="3649"/>
                    <a:pt x="25449" y="0"/>
                    <a:pt x="3463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5CED1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952142" cy="126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47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80274" y="4373556"/>
            <a:ext cx="16127451" cy="894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42"/>
              </a:lnSpc>
              <a:spcBef>
                <a:spcPct val="0"/>
              </a:spcBef>
            </a:pPr>
            <a:r>
              <a:rPr lang="en-US" sz="7298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¡GRACIAS!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040118" y="5944144"/>
            <a:ext cx="8207765" cy="589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BIOINFORMATICS SKILLS HUB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369</Words>
  <Application>Microsoft Office PowerPoint</Application>
  <PresentationFormat>Personalizado</PresentationFormat>
  <Paragraphs>66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Calibri</vt:lpstr>
      <vt:lpstr>Arial</vt:lpstr>
      <vt:lpstr>Archivo Black</vt:lpstr>
      <vt:lpstr>Wingdings</vt:lpstr>
      <vt:lpstr>HK Grotesk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Dark Green White Gradient Technology Keynote Presentation</dc:title>
  <cp:lastModifiedBy>Eva Sacristán</cp:lastModifiedBy>
  <cp:revision>16</cp:revision>
  <dcterms:created xsi:type="dcterms:W3CDTF">2006-08-16T00:00:00Z</dcterms:created>
  <dcterms:modified xsi:type="dcterms:W3CDTF">2025-06-10T16:59:11Z</dcterms:modified>
  <dc:identifier>DAGnbvt8HXo</dc:identifier>
</cp:coreProperties>
</file>